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8" r:id="rId2"/>
    <p:sldId id="256" r:id="rId3"/>
    <p:sldId id="267" r:id="rId4"/>
    <p:sldId id="275" r:id="rId5"/>
    <p:sldId id="276" r:id="rId6"/>
    <p:sldId id="277" r:id="rId7"/>
    <p:sldId id="269" r:id="rId8"/>
    <p:sldId id="270" r:id="rId9"/>
  </p:sldIdLst>
  <p:sldSz cx="12192000" cy="6858000"/>
  <p:notesSz cx="7102475" cy="112093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19" d="100"/>
          <a:sy n="119"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562414"/>
          </a:xfrm>
          <a:prstGeom prst="rect">
            <a:avLst/>
          </a:prstGeom>
        </p:spPr>
        <p:txBody>
          <a:bodyPr vert="horz" lIns="104635" tIns="52317" rIns="104635" bIns="52317" rtlCol="0"/>
          <a:lstStyle>
            <a:lvl1pPr algn="l">
              <a:defRPr sz="1400"/>
            </a:lvl1pPr>
          </a:lstStyle>
          <a:p>
            <a:endParaRPr lang="es-ES"/>
          </a:p>
        </p:txBody>
      </p:sp>
      <p:sp>
        <p:nvSpPr>
          <p:cNvPr id="3" name="Marcador de fecha 2"/>
          <p:cNvSpPr>
            <a:spLocks noGrp="1"/>
          </p:cNvSpPr>
          <p:nvPr>
            <p:ph type="dt" idx="1"/>
          </p:nvPr>
        </p:nvSpPr>
        <p:spPr>
          <a:xfrm>
            <a:off x="4023092" y="0"/>
            <a:ext cx="3077739" cy="562414"/>
          </a:xfrm>
          <a:prstGeom prst="rect">
            <a:avLst/>
          </a:prstGeom>
        </p:spPr>
        <p:txBody>
          <a:bodyPr vert="horz" lIns="104635" tIns="52317" rIns="104635" bIns="52317" rtlCol="0"/>
          <a:lstStyle>
            <a:lvl1pPr algn="r">
              <a:defRPr sz="1400"/>
            </a:lvl1pPr>
          </a:lstStyle>
          <a:p>
            <a:fld id="{0AE8B35F-02B6-41F3-8E86-B80E4EA133EF}" type="datetimeFigureOut">
              <a:rPr lang="es-ES" smtClean="0"/>
              <a:t>27/08/2025</a:t>
            </a:fld>
            <a:endParaRPr lang="es-ES"/>
          </a:p>
        </p:txBody>
      </p:sp>
      <p:sp>
        <p:nvSpPr>
          <p:cNvPr id="4" name="Marcador de imagen de diapositiva 3"/>
          <p:cNvSpPr>
            <a:spLocks noGrp="1" noRot="1" noChangeAspect="1"/>
          </p:cNvSpPr>
          <p:nvPr>
            <p:ph type="sldImg" idx="2"/>
          </p:nvPr>
        </p:nvSpPr>
        <p:spPr>
          <a:xfrm>
            <a:off x="188913" y="1401763"/>
            <a:ext cx="6724650" cy="3783012"/>
          </a:xfrm>
          <a:prstGeom prst="rect">
            <a:avLst/>
          </a:prstGeom>
          <a:noFill/>
          <a:ln w="12700">
            <a:solidFill>
              <a:prstClr val="black"/>
            </a:solidFill>
          </a:ln>
        </p:spPr>
        <p:txBody>
          <a:bodyPr vert="horz" lIns="104635" tIns="52317" rIns="104635" bIns="52317" rtlCol="0" anchor="ctr"/>
          <a:lstStyle/>
          <a:p>
            <a:endParaRPr lang="es-ES"/>
          </a:p>
        </p:txBody>
      </p:sp>
      <p:sp>
        <p:nvSpPr>
          <p:cNvPr id="5" name="Marcador de notas 4"/>
          <p:cNvSpPr>
            <a:spLocks noGrp="1"/>
          </p:cNvSpPr>
          <p:nvPr>
            <p:ph type="body" sz="quarter" idx="3"/>
          </p:nvPr>
        </p:nvSpPr>
        <p:spPr>
          <a:xfrm>
            <a:off x="710248" y="5394494"/>
            <a:ext cx="5681980" cy="4413677"/>
          </a:xfrm>
          <a:prstGeom prst="rect">
            <a:avLst/>
          </a:prstGeom>
        </p:spPr>
        <p:txBody>
          <a:bodyPr vert="horz" lIns="104635" tIns="52317" rIns="104635" bIns="52317"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646926"/>
            <a:ext cx="3077739" cy="562412"/>
          </a:xfrm>
          <a:prstGeom prst="rect">
            <a:avLst/>
          </a:prstGeom>
        </p:spPr>
        <p:txBody>
          <a:bodyPr vert="horz" lIns="104635" tIns="52317" rIns="104635" bIns="52317" rtlCol="0" anchor="b"/>
          <a:lstStyle>
            <a:lvl1pPr algn="l">
              <a:defRPr sz="1400"/>
            </a:lvl1pPr>
          </a:lstStyle>
          <a:p>
            <a:endParaRPr lang="es-ES"/>
          </a:p>
        </p:txBody>
      </p:sp>
      <p:sp>
        <p:nvSpPr>
          <p:cNvPr id="7" name="Marcador de número de diapositiva 6"/>
          <p:cNvSpPr>
            <a:spLocks noGrp="1"/>
          </p:cNvSpPr>
          <p:nvPr>
            <p:ph type="sldNum" sz="quarter" idx="5"/>
          </p:nvPr>
        </p:nvSpPr>
        <p:spPr>
          <a:xfrm>
            <a:off x="4023092" y="10646926"/>
            <a:ext cx="3077739" cy="562412"/>
          </a:xfrm>
          <a:prstGeom prst="rect">
            <a:avLst/>
          </a:prstGeom>
        </p:spPr>
        <p:txBody>
          <a:bodyPr vert="horz" lIns="104635" tIns="52317" rIns="104635" bIns="52317" rtlCol="0" anchor="b"/>
          <a:lstStyle>
            <a:lvl1pPr algn="r">
              <a:defRPr sz="1400"/>
            </a:lvl1pPr>
          </a:lstStyle>
          <a:p>
            <a:fld id="{D321EE8E-1087-4C99-8E35-E222AA6326AB}" type="slidenum">
              <a:rPr lang="es-ES" smtClean="0"/>
              <a:t>‹Nº›</a:t>
            </a:fld>
            <a:endParaRPr lang="es-ES"/>
          </a:p>
        </p:txBody>
      </p:sp>
    </p:spTree>
    <p:extLst>
      <p:ext uri="{BB962C8B-B14F-4D97-AF65-F5344CB8AC3E}">
        <p14:creationId xmlns:p14="http://schemas.microsoft.com/office/powerpoint/2010/main" val="49753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321EE8E-1087-4C99-8E35-E222AA6326AB}" type="slidenum">
              <a:rPr lang="es-ES" smtClean="0"/>
              <a:t>4</a:t>
            </a:fld>
            <a:endParaRPr lang="es-ES"/>
          </a:p>
        </p:txBody>
      </p:sp>
    </p:spTree>
    <p:extLst>
      <p:ext uri="{BB962C8B-B14F-4D97-AF65-F5344CB8AC3E}">
        <p14:creationId xmlns:p14="http://schemas.microsoft.com/office/powerpoint/2010/main" val="309182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216F0-40EF-B506-65C3-59FF2BBFAF1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544296-B08B-86FC-F4BC-AC1C5818F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65B70C-E9DA-4BA1-E37B-CB6E36A73ECB}"/>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5" name="Marcador de pie de página 4">
            <a:extLst>
              <a:ext uri="{FF2B5EF4-FFF2-40B4-BE49-F238E27FC236}">
                <a16:creationId xmlns:a16="http://schemas.microsoft.com/office/drawing/2014/main" id="{CCC23415-FDBA-2E95-87B1-0CD428E230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02E092-8C7F-FB0F-9C9D-C5C7B81E5473}"/>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365684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CB79A6-9117-6D6C-0D84-EAA69D6FFA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C4A345A-6B70-B753-3915-42B1246C0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F90FB-3EFE-D5ED-D18A-6957EFDBC4F7}"/>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5" name="Marcador de pie de página 4">
            <a:extLst>
              <a:ext uri="{FF2B5EF4-FFF2-40B4-BE49-F238E27FC236}">
                <a16:creationId xmlns:a16="http://schemas.microsoft.com/office/drawing/2014/main" id="{FD6CE63B-5921-ABEE-355C-CA33A768D49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C794F9-AF33-71D2-700D-0F43AA24E190}"/>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345372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5E2375-ADAF-4A60-C8C5-61BC56BF17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8A33DB-F73A-ABFA-05EF-9C8F9021B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A66D54F-EE24-0386-D5B9-EF8AC2A76526}"/>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5" name="Marcador de pie de página 4">
            <a:extLst>
              <a:ext uri="{FF2B5EF4-FFF2-40B4-BE49-F238E27FC236}">
                <a16:creationId xmlns:a16="http://schemas.microsoft.com/office/drawing/2014/main" id="{4F6BE2E1-1527-C61D-2982-764A83259F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9F361A-5E35-7A16-2A3A-2B44A4208CFF}"/>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275316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6247-BC34-BC0E-FDD9-D5B6C93CE1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107B44-ADB9-7679-0E00-433D01E7E00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95E402-2F64-7760-4DC0-5232FB46769B}"/>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5" name="Marcador de pie de página 4">
            <a:extLst>
              <a:ext uri="{FF2B5EF4-FFF2-40B4-BE49-F238E27FC236}">
                <a16:creationId xmlns:a16="http://schemas.microsoft.com/office/drawing/2014/main" id="{97300BD3-1285-6607-B8B9-A22F5D828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271F29-A472-28B1-0F7B-DF49AE5558EC}"/>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246198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EE613-F4EB-3359-9431-71A4A83DF6D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CCFEB4-38A1-E5C6-BF04-B8EBEBF69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82FA2C5-A153-7AE4-488D-D5EC3FF30CE1}"/>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5" name="Marcador de pie de página 4">
            <a:extLst>
              <a:ext uri="{FF2B5EF4-FFF2-40B4-BE49-F238E27FC236}">
                <a16:creationId xmlns:a16="http://schemas.microsoft.com/office/drawing/2014/main" id="{259BDAF7-D04A-D6DE-1C66-F30FBC0535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F2AE08-4ED7-1AD1-C9CA-1E29D7F149FD}"/>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162304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4A9A6-145B-33BD-4ED7-93840C44D0E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8F0CC9-0543-79F0-8045-7863B6F7B8C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0496FF-B39D-DA97-46C5-EEF1369A58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CF612BB-17AE-9BEC-EE26-9AF121B8D030}"/>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6" name="Marcador de pie de página 5">
            <a:extLst>
              <a:ext uri="{FF2B5EF4-FFF2-40B4-BE49-F238E27FC236}">
                <a16:creationId xmlns:a16="http://schemas.microsoft.com/office/drawing/2014/main" id="{C80A6907-247E-C711-6B29-16A56EE2373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6AB0361-EAC3-7451-2A59-912443E77C7A}"/>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10790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E62F3-C741-C9F9-F86F-EB61B97E66F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223383-7FB7-C414-C44D-C78A6D12D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A2B7CF1-42D5-B066-287C-2E7D310562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935561-E6FD-489A-5D77-0D4C65EC2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116F27-3935-EAB9-5DF6-F0724E6DB7B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FEC290-4FE6-F482-21AA-8015CD231F78}"/>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8" name="Marcador de pie de página 7">
            <a:extLst>
              <a:ext uri="{FF2B5EF4-FFF2-40B4-BE49-F238E27FC236}">
                <a16:creationId xmlns:a16="http://schemas.microsoft.com/office/drawing/2014/main" id="{727DBE05-3321-9D0C-64F2-383F71BEEDD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DA32D20-7943-D978-754B-D3BAC61712AF}"/>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147524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5FE22-53A0-EFFD-2AC9-7E60D6478FF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5F340D8-71BD-6071-3923-C1FA541E4C37}"/>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4" name="Marcador de pie de página 3">
            <a:extLst>
              <a:ext uri="{FF2B5EF4-FFF2-40B4-BE49-F238E27FC236}">
                <a16:creationId xmlns:a16="http://schemas.microsoft.com/office/drawing/2014/main" id="{70F04AAC-A076-2F74-742F-53D5B65A6A2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6BC073-5B8E-8FD3-91D4-8DBEEFDBAE38}"/>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377789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028995-BBCB-66FD-7193-1DEA78B44203}"/>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3" name="Marcador de pie de página 2">
            <a:extLst>
              <a:ext uri="{FF2B5EF4-FFF2-40B4-BE49-F238E27FC236}">
                <a16:creationId xmlns:a16="http://schemas.microsoft.com/office/drawing/2014/main" id="{8895C3D7-6616-F696-48A2-5E902AAC4FE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00D89B8-65C2-BE68-A7F2-E5ACDB302579}"/>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24255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ECEBC-F954-79A2-6301-DF3F98A3E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C66153-A7C7-6AFB-127F-BD35D4273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7612C6-2EF8-7917-205B-97D340D56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AE75C0-B7F9-B8BC-B0A4-2E2203B031E2}"/>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6" name="Marcador de pie de página 5">
            <a:extLst>
              <a:ext uri="{FF2B5EF4-FFF2-40B4-BE49-F238E27FC236}">
                <a16:creationId xmlns:a16="http://schemas.microsoft.com/office/drawing/2014/main" id="{BEF7D1CB-12CC-91B4-3B5E-19D66065D1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B99ADB-E684-94C2-C0BF-82F7120F327B}"/>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213642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DF5E1-A768-2758-EF54-773066DF66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3B3EAF0-7385-6473-1EF5-15F34344B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496F9D5-2207-7986-B51D-7C9891F4D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B3F2AD-D35E-BA1D-EFBF-3A2C642F7321}"/>
              </a:ext>
            </a:extLst>
          </p:cNvPr>
          <p:cNvSpPr>
            <a:spLocks noGrp="1"/>
          </p:cNvSpPr>
          <p:nvPr>
            <p:ph type="dt" sz="half" idx="10"/>
          </p:nvPr>
        </p:nvSpPr>
        <p:spPr/>
        <p:txBody>
          <a:bodyPr/>
          <a:lstStyle/>
          <a:p>
            <a:fld id="{DAC72A5F-91CA-49B7-9EC2-C0F471C8244E}" type="datetimeFigureOut">
              <a:rPr lang="es-ES" smtClean="0"/>
              <a:t>27/08/2025</a:t>
            </a:fld>
            <a:endParaRPr lang="es-ES"/>
          </a:p>
        </p:txBody>
      </p:sp>
      <p:sp>
        <p:nvSpPr>
          <p:cNvPr id="6" name="Marcador de pie de página 5">
            <a:extLst>
              <a:ext uri="{FF2B5EF4-FFF2-40B4-BE49-F238E27FC236}">
                <a16:creationId xmlns:a16="http://schemas.microsoft.com/office/drawing/2014/main" id="{497C18DD-ADEA-A8C7-B195-2D4E4B59B57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0443E3-247D-EBDE-3AAA-66F59F78261F}"/>
              </a:ext>
            </a:extLst>
          </p:cNvPr>
          <p:cNvSpPr>
            <a:spLocks noGrp="1"/>
          </p:cNvSpPr>
          <p:nvPr>
            <p:ph type="sldNum" sz="quarter" idx="12"/>
          </p:nvPr>
        </p:nvSpPr>
        <p:spPr/>
        <p:txBody>
          <a:bodyPr/>
          <a:lstStyle/>
          <a:p>
            <a:fld id="{6AFD2D60-C21F-44BE-8736-535A556F97AE}" type="slidenum">
              <a:rPr lang="es-ES" smtClean="0"/>
              <a:t>‹Nº›</a:t>
            </a:fld>
            <a:endParaRPr lang="es-ES"/>
          </a:p>
        </p:txBody>
      </p:sp>
    </p:spTree>
    <p:extLst>
      <p:ext uri="{BB962C8B-B14F-4D97-AF65-F5344CB8AC3E}">
        <p14:creationId xmlns:p14="http://schemas.microsoft.com/office/powerpoint/2010/main" val="178319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F043B7A-4A48-1694-55B7-F23F7D38D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4D54B7-B983-57C1-06F7-56F13BB0F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1ADB4E-ACD5-19D9-BDAC-8314DDE9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72A5F-91CA-49B7-9EC2-C0F471C8244E}" type="datetimeFigureOut">
              <a:rPr lang="es-ES" smtClean="0"/>
              <a:t>27/08/2025</a:t>
            </a:fld>
            <a:endParaRPr lang="es-ES"/>
          </a:p>
        </p:txBody>
      </p:sp>
      <p:sp>
        <p:nvSpPr>
          <p:cNvPr id="5" name="Marcador de pie de página 4">
            <a:extLst>
              <a:ext uri="{FF2B5EF4-FFF2-40B4-BE49-F238E27FC236}">
                <a16:creationId xmlns:a16="http://schemas.microsoft.com/office/drawing/2014/main" id="{80DDEABC-3A69-E4EE-5A81-39411E36A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F1E8641-26F9-2644-98E8-4EB53C9FE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D2D60-C21F-44BE-8736-535A556F97AE}" type="slidenum">
              <a:rPr lang="es-ES" smtClean="0"/>
              <a:t>‹Nº›</a:t>
            </a:fld>
            <a:endParaRPr lang="es-ES"/>
          </a:p>
        </p:txBody>
      </p:sp>
    </p:spTree>
    <p:extLst>
      <p:ext uri="{BB962C8B-B14F-4D97-AF65-F5344CB8AC3E}">
        <p14:creationId xmlns:p14="http://schemas.microsoft.com/office/powerpoint/2010/main" val="98901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61AFA3-92A3-5B28-B6A2-209B6C3D9B82}"/>
              </a:ext>
            </a:extLst>
          </p:cNvPr>
          <p:cNvSpPr txBox="1"/>
          <p:nvPr/>
        </p:nvSpPr>
        <p:spPr>
          <a:xfrm>
            <a:off x="2286000" y="1852863"/>
            <a:ext cx="6998519" cy="34163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dirty="0"/>
              <a:t>                              </a:t>
            </a:r>
            <a:r>
              <a:rPr lang="es-ES" b="1" u="sng" dirty="0"/>
              <a:t>PLAN LECTOR 6TO. BÁSICO 2025</a:t>
            </a:r>
          </a:p>
          <a:p>
            <a:endParaRPr lang="es-ES" dirty="0"/>
          </a:p>
          <a:p>
            <a:r>
              <a:rPr lang="es-ES" dirty="0"/>
              <a:t>  SELECCIÓN DE MITOS Y LEYENDAS DE CHILE</a:t>
            </a:r>
          </a:p>
          <a:p>
            <a:endParaRPr lang="es-ES" dirty="0"/>
          </a:p>
          <a:p>
            <a:pPr marL="285750" indent="-285750">
              <a:buFont typeface="Arial" panose="020B0604020202020204" pitchFamily="34" charset="0"/>
              <a:buChar char="•"/>
            </a:pPr>
            <a:r>
              <a:rPr lang="es-ES" dirty="0"/>
              <a:t>Mitos y Leyendas de chile: recopilación de Floridor Pérez</a:t>
            </a:r>
          </a:p>
          <a:p>
            <a:r>
              <a:rPr lang="es-ES" dirty="0"/>
              <a:t>      - EL CALEUCHE</a:t>
            </a:r>
          </a:p>
          <a:p>
            <a:r>
              <a:rPr lang="es-ES" dirty="0"/>
              <a:t>      - LA AÑAÑUCA</a:t>
            </a:r>
          </a:p>
          <a:p>
            <a:endParaRPr lang="es-ES" dirty="0"/>
          </a:p>
          <a:p>
            <a:pPr marL="285750" indent="-285750">
              <a:buFont typeface="Arial" panose="020B0604020202020204" pitchFamily="34" charset="0"/>
              <a:buChar char="•"/>
            </a:pPr>
            <a:r>
              <a:rPr lang="es-ES" dirty="0"/>
              <a:t>Geografía del Mito y la leyenda Chilenos: recopilación de Oreste Plath</a:t>
            </a:r>
          </a:p>
          <a:p>
            <a:r>
              <a:rPr lang="es-ES" dirty="0"/>
              <a:t>     - LA LAGUNA DE ACULEO</a:t>
            </a:r>
          </a:p>
          <a:p>
            <a:r>
              <a:rPr lang="es-ES" dirty="0"/>
              <a:t>     - LA AVENTURA DE ROBINSON CRUSOE</a:t>
            </a:r>
          </a:p>
          <a:p>
            <a:r>
              <a:rPr lang="es-ES" dirty="0"/>
              <a:t>     - TOPONIMIA DE ISLA DE PASCUA</a:t>
            </a:r>
          </a:p>
        </p:txBody>
      </p:sp>
      <p:pic>
        <p:nvPicPr>
          <p:cNvPr id="1026" name="Picture 2" descr="American College">
            <a:extLst>
              <a:ext uri="{FF2B5EF4-FFF2-40B4-BE49-F238E27FC236}">
                <a16:creationId xmlns:a16="http://schemas.microsoft.com/office/drawing/2014/main" id="{83C0AA06-C397-5D41-20F1-3C892D931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305" y="642835"/>
            <a:ext cx="1069701" cy="100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36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
            <a:extLst>
              <a:ext uri="{FF2B5EF4-FFF2-40B4-BE49-F238E27FC236}">
                <a16:creationId xmlns:a16="http://schemas.microsoft.com/office/drawing/2014/main" id="{A413C51A-DF9F-4DA0-495F-CC7E33FA1A7F}"/>
              </a:ext>
            </a:extLst>
          </p:cNvPr>
          <p:cNvPicPr>
            <a:picLocks/>
          </p:cNvPicPr>
          <p:nvPr/>
        </p:nvPicPr>
        <p:blipFill>
          <a:blip r:embed="rId2" cstate="print"/>
          <a:srcRect l="52632"/>
          <a:stretch>
            <a:fillRect/>
          </a:stretch>
        </p:blipFill>
        <p:spPr>
          <a:xfrm>
            <a:off x="1419725" y="330947"/>
            <a:ext cx="3874169" cy="5911517"/>
          </a:xfrm>
          <a:prstGeom prst="rect">
            <a:avLst/>
          </a:prstGeom>
        </p:spPr>
      </p:pic>
      <p:pic>
        <p:nvPicPr>
          <p:cNvPr id="3" name="Image 13">
            <a:extLst>
              <a:ext uri="{FF2B5EF4-FFF2-40B4-BE49-F238E27FC236}">
                <a16:creationId xmlns:a16="http://schemas.microsoft.com/office/drawing/2014/main" id="{2629F04A-1D84-EEA8-6B18-14A880ECA450}"/>
              </a:ext>
            </a:extLst>
          </p:cNvPr>
          <p:cNvPicPr>
            <a:picLocks/>
          </p:cNvPicPr>
          <p:nvPr/>
        </p:nvPicPr>
        <p:blipFill>
          <a:blip r:embed="rId3" cstate="print"/>
          <a:srcRect l="3327" t="3592" r="48824" b="3094"/>
          <a:stretch>
            <a:fillRect/>
          </a:stretch>
        </p:blipFill>
        <p:spPr>
          <a:xfrm>
            <a:off x="5293894" y="126570"/>
            <a:ext cx="4243138" cy="6115894"/>
          </a:xfrm>
          <a:prstGeom prst="rect">
            <a:avLst/>
          </a:prstGeom>
        </p:spPr>
      </p:pic>
    </p:spTree>
    <p:extLst>
      <p:ext uri="{BB962C8B-B14F-4D97-AF65-F5344CB8AC3E}">
        <p14:creationId xmlns:p14="http://schemas.microsoft.com/office/powerpoint/2010/main" val="240012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3">
            <a:extLst>
              <a:ext uri="{FF2B5EF4-FFF2-40B4-BE49-F238E27FC236}">
                <a16:creationId xmlns:a16="http://schemas.microsoft.com/office/drawing/2014/main" id="{2A26C0DC-5759-C4DC-C718-4F2FAC2FCFB9}"/>
              </a:ext>
            </a:extLst>
          </p:cNvPr>
          <p:cNvPicPr>
            <a:picLocks/>
          </p:cNvPicPr>
          <p:nvPr/>
        </p:nvPicPr>
        <p:blipFill>
          <a:blip r:embed="rId2" cstate="print"/>
          <a:srcRect l="51866" t="4600" b="2969"/>
          <a:stretch>
            <a:fillRect/>
          </a:stretch>
        </p:blipFill>
        <p:spPr>
          <a:xfrm>
            <a:off x="1411704" y="317189"/>
            <a:ext cx="4265445" cy="5950906"/>
          </a:xfrm>
          <a:prstGeom prst="rect">
            <a:avLst/>
          </a:prstGeom>
        </p:spPr>
      </p:pic>
      <p:pic>
        <p:nvPicPr>
          <p:cNvPr id="5" name="Image 14">
            <a:extLst>
              <a:ext uri="{FF2B5EF4-FFF2-40B4-BE49-F238E27FC236}">
                <a16:creationId xmlns:a16="http://schemas.microsoft.com/office/drawing/2014/main" id="{F1DAEAB5-F3B3-9410-6354-424077F31A7B}"/>
              </a:ext>
            </a:extLst>
          </p:cNvPr>
          <p:cNvPicPr>
            <a:picLocks/>
          </p:cNvPicPr>
          <p:nvPr/>
        </p:nvPicPr>
        <p:blipFill>
          <a:blip r:embed="rId3" cstate="print"/>
          <a:srcRect l="7459" t="3785" r="46756" b="3417"/>
          <a:stretch>
            <a:fillRect/>
          </a:stretch>
        </p:blipFill>
        <p:spPr>
          <a:xfrm>
            <a:off x="5855368" y="256674"/>
            <a:ext cx="4411580" cy="6011421"/>
          </a:xfrm>
          <a:prstGeom prst="rect">
            <a:avLst/>
          </a:prstGeom>
        </p:spPr>
      </p:pic>
      <p:sp>
        <p:nvSpPr>
          <p:cNvPr id="2" name="CuadroTexto 1">
            <a:extLst>
              <a:ext uri="{FF2B5EF4-FFF2-40B4-BE49-F238E27FC236}">
                <a16:creationId xmlns:a16="http://schemas.microsoft.com/office/drawing/2014/main" id="{D9CA780F-F334-DB66-122B-B611D386536A}"/>
              </a:ext>
            </a:extLst>
          </p:cNvPr>
          <p:cNvSpPr txBox="1"/>
          <p:nvPr/>
        </p:nvSpPr>
        <p:spPr>
          <a:xfrm>
            <a:off x="7684168" y="5542547"/>
            <a:ext cx="497252" cy="369332"/>
          </a:xfrm>
          <a:prstGeom prst="rect">
            <a:avLst/>
          </a:prstGeom>
          <a:noFill/>
        </p:spPr>
        <p:txBody>
          <a:bodyPr wrap="none" rtlCol="0">
            <a:spAutoFit/>
          </a:bodyPr>
          <a:lstStyle/>
          <a:p>
            <a:r>
              <a:rPr lang="es-ES" dirty="0"/>
              <a:t>FIN</a:t>
            </a:r>
          </a:p>
        </p:txBody>
      </p:sp>
    </p:spTree>
    <p:extLst>
      <p:ext uri="{BB962C8B-B14F-4D97-AF65-F5344CB8AC3E}">
        <p14:creationId xmlns:p14="http://schemas.microsoft.com/office/powerpoint/2010/main" val="301947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6">
            <a:extLst>
              <a:ext uri="{FF2B5EF4-FFF2-40B4-BE49-F238E27FC236}">
                <a16:creationId xmlns:a16="http://schemas.microsoft.com/office/drawing/2014/main" id="{A993D4CA-EEFE-5F2B-7F65-FE31105AA029}"/>
              </a:ext>
            </a:extLst>
          </p:cNvPr>
          <p:cNvPicPr>
            <a:picLocks/>
          </p:cNvPicPr>
          <p:nvPr/>
        </p:nvPicPr>
        <p:blipFill>
          <a:blip r:embed="rId3" cstate="print"/>
          <a:srcRect l="-13661" t="-905" r="52687" b="905"/>
          <a:stretch>
            <a:fillRect/>
          </a:stretch>
        </p:blipFill>
        <p:spPr>
          <a:xfrm>
            <a:off x="2521067" y="266065"/>
            <a:ext cx="5191031" cy="6204585"/>
          </a:xfrm>
          <a:prstGeom prst="rect">
            <a:avLst/>
          </a:prstGeom>
        </p:spPr>
      </p:pic>
      <p:pic>
        <p:nvPicPr>
          <p:cNvPr id="3" name="Image 25">
            <a:extLst>
              <a:ext uri="{FF2B5EF4-FFF2-40B4-BE49-F238E27FC236}">
                <a16:creationId xmlns:a16="http://schemas.microsoft.com/office/drawing/2014/main" id="{595707FB-3EBB-0C6C-82F3-ED34BC313626}"/>
              </a:ext>
            </a:extLst>
          </p:cNvPr>
          <p:cNvPicPr>
            <a:picLocks/>
          </p:cNvPicPr>
          <p:nvPr/>
        </p:nvPicPr>
        <p:blipFill>
          <a:blip r:embed="rId4" cstate="print"/>
          <a:srcRect l="52766" t="5714" r="2816" b="-920"/>
          <a:stretch>
            <a:fillRect/>
          </a:stretch>
        </p:blipFill>
        <p:spPr>
          <a:xfrm>
            <a:off x="408069" y="291034"/>
            <a:ext cx="3385173" cy="6275931"/>
          </a:xfrm>
          <a:prstGeom prst="rect">
            <a:avLst/>
          </a:prstGeom>
        </p:spPr>
      </p:pic>
      <p:pic>
        <p:nvPicPr>
          <p:cNvPr id="4" name="Image 26">
            <a:extLst>
              <a:ext uri="{FF2B5EF4-FFF2-40B4-BE49-F238E27FC236}">
                <a16:creationId xmlns:a16="http://schemas.microsoft.com/office/drawing/2014/main" id="{AEB3E4C9-4FBD-BCA7-9BF7-8DB478976895}"/>
              </a:ext>
            </a:extLst>
          </p:cNvPr>
          <p:cNvPicPr>
            <a:picLocks/>
          </p:cNvPicPr>
          <p:nvPr/>
        </p:nvPicPr>
        <p:blipFill>
          <a:blip r:embed="rId3" cstate="print"/>
          <a:srcRect l="51533" t="4828" r="6080" b="905"/>
          <a:stretch>
            <a:fillRect/>
          </a:stretch>
        </p:blipFill>
        <p:spPr>
          <a:xfrm>
            <a:off x="7625994" y="387350"/>
            <a:ext cx="3608615" cy="5907314"/>
          </a:xfrm>
          <a:prstGeom prst="rect">
            <a:avLst/>
          </a:prstGeom>
        </p:spPr>
      </p:pic>
      <p:sp>
        <p:nvSpPr>
          <p:cNvPr id="5" name="CuadroTexto 4">
            <a:extLst>
              <a:ext uri="{FF2B5EF4-FFF2-40B4-BE49-F238E27FC236}">
                <a16:creationId xmlns:a16="http://schemas.microsoft.com/office/drawing/2014/main" id="{DD93B93D-CA0E-7D82-09B3-C424CBDD54F4}"/>
              </a:ext>
            </a:extLst>
          </p:cNvPr>
          <p:cNvSpPr txBox="1"/>
          <p:nvPr/>
        </p:nvSpPr>
        <p:spPr>
          <a:xfrm>
            <a:off x="9192126" y="2983832"/>
            <a:ext cx="465192" cy="369332"/>
          </a:xfrm>
          <a:prstGeom prst="rect">
            <a:avLst/>
          </a:prstGeom>
          <a:noFill/>
        </p:spPr>
        <p:txBody>
          <a:bodyPr wrap="none" rtlCol="0">
            <a:spAutoFit/>
          </a:bodyPr>
          <a:lstStyle/>
          <a:p>
            <a:r>
              <a:rPr lang="es-ES" dirty="0"/>
              <a:t>Fin</a:t>
            </a:r>
          </a:p>
        </p:txBody>
      </p:sp>
    </p:spTree>
    <p:extLst>
      <p:ext uri="{BB962C8B-B14F-4D97-AF65-F5344CB8AC3E}">
        <p14:creationId xmlns:p14="http://schemas.microsoft.com/office/powerpoint/2010/main" val="2368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70278BD-915C-EA52-336D-F57687E3F424}"/>
              </a:ext>
            </a:extLst>
          </p:cNvPr>
          <p:cNvSpPr txBox="1"/>
          <p:nvPr/>
        </p:nvSpPr>
        <p:spPr>
          <a:xfrm>
            <a:off x="1668379" y="218170"/>
            <a:ext cx="3713746" cy="61709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u="sng" dirty="0"/>
              <a:t>LA LAGUNA DE ACULEO</a:t>
            </a:r>
          </a:p>
          <a:p>
            <a:endParaRPr lang="es-ES" dirty="0"/>
          </a:p>
          <a:p>
            <a:pPr algn="just"/>
            <a:r>
              <a:rPr lang="es-ES" sz="1000" dirty="0">
                <a:latin typeface="Arial" panose="020B0604020202020204" pitchFamily="34" charset="0"/>
                <a:cs typeface="Arial" panose="020B0604020202020204" pitchFamily="34" charset="0"/>
              </a:rPr>
              <a:t> </a:t>
            </a:r>
            <a:r>
              <a:rPr lang="es-ES" sz="1100" b="1" dirty="0">
                <a:latin typeface="Arial" panose="020B0604020202020204" pitchFamily="34" charset="0"/>
                <a:cs typeface="Arial" panose="020B0604020202020204" pitchFamily="34" charset="0"/>
              </a:rPr>
              <a:t>a</a:t>
            </a:r>
            <a:r>
              <a:rPr lang="es-ES" sz="1200" b="1" dirty="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  Esto sucedió después de la derrota de los Chilenos en Rancagua, cuando terminó la llamada Patria Vieja.</a:t>
            </a:r>
          </a:p>
          <a:p>
            <a:pPr algn="just"/>
            <a:r>
              <a:rPr lang="es-ES" sz="1200" dirty="0">
                <a:latin typeface="Arial" panose="020B0604020202020204" pitchFamily="34" charset="0"/>
                <a:cs typeface="Arial" panose="020B0604020202020204" pitchFamily="34" charset="0"/>
              </a:rPr>
              <a:t>     Algunos ricos hacendados vivían no muy lejos de aquel lugar. Sus arcas estaban repletas de oro, plata y piedras preciosas. Poseían , además rica vajilla, platos y tazas hechos con esos nobles metales. Pero un buen día llega la noticia: los españoles, vencedores, habrían entrado a la ciudad y eran nuevamente los amos del país. ¿Qué hacer? ¿cómo librar tan valiosos tesoros?</a:t>
            </a:r>
          </a:p>
          <a:p>
            <a:pPr algn="just"/>
            <a:r>
              <a:rPr lang="es-ES" sz="1200" dirty="0">
                <a:latin typeface="Arial" panose="020B0604020202020204" pitchFamily="34" charset="0"/>
                <a:cs typeface="Arial" panose="020B0604020202020204" pitchFamily="34" charset="0"/>
              </a:rPr>
              <a:t>     Se propusieron entonces lo que en oro y plata y piedras preciosas poseían, inviándolo sin tardanza a la Argentina.</a:t>
            </a:r>
          </a:p>
          <a:p>
            <a:pPr algn="just"/>
            <a:r>
              <a:rPr lang="es-ES" sz="1200" dirty="0">
                <a:latin typeface="Arial" panose="020B0604020202020204" pitchFamily="34" charset="0"/>
                <a:cs typeface="Arial" panose="020B0604020202020204" pitchFamily="34" charset="0"/>
              </a:rPr>
              <a:t>   Todo fue rápidamente encajonado en buena forma y acondicionado en seguida en una carreta</a:t>
            </a:r>
          </a:p>
          <a:p>
            <a:pPr algn="just"/>
            <a:r>
              <a:rPr lang="es-ES" sz="1200" dirty="0">
                <a:latin typeface="Arial" panose="020B0604020202020204" pitchFamily="34" charset="0"/>
                <a:cs typeface="Arial" panose="020B0604020202020204" pitchFamily="34" charset="0"/>
              </a:rPr>
              <a:t>    ¿A quién se confiaría la carreta con tan preciosa carga?</a:t>
            </a:r>
          </a:p>
          <a:p>
            <a:pPr algn="just"/>
            <a:r>
              <a:rPr lang="es-ES" sz="1200" dirty="0">
                <a:latin typeface="Arial" panose="020B0604020202020204" pitchFamily="34" charset="0"/>
                <a:cs typeface="Arial" panose="020B0604020202020204" pitchFamily="34" charset="0"/>
              </a:rPr>
              <a:t>    En el acto acudió a la memoria de los dueños del valioso tesoro la única persona en quien tenían ciega confianza: un antiguo mozo de la hacienda de cuya fidelidad  estaban seguros. Lo llamaron y le hablaron así:</a:t>
            </a:r>
          </a:p>
          <a:p>
            <a:pPr algn="just"/>
            <a:r>
              <a:rPr lang="es-ES" sz="1200" dirty="0">
                <a:latin typeface="Arial" panose="020B0604020202020204" pitchFamily="34" charset="0"/>
                <a:cs typeface="Arial" panose="020B0604020202020204" pitchFamily="34" charset="0"/>
              </a:rPr>
              <a:t> - Deberás salvar esto que te confiamos, cueste lo que cueste. No omitas ningún sacrificio para defender nuestro tesoro . Tenemos mucha confianza en ti. Pero , como todo puede suceder, prométenos que en ningún caso permitirás que se apoderen de él los españoles.</a:t>
            </a:r>
            <a:r>
              <a:rPr lang="es-ES" sz="1100" dirty="0">
                <a:latin typeface="Arial" panose="020B0604020202020204" pitchFamily="34" charset="0"/>
                <a:cs typeface="Arial" panose="020B0604020202020204" pitchFamily="34" charset="0"/>
              </a:rPr>
              <a:t>  </a:t>
            </a:r>
            <a:endParaRPr lang="es-ES" sz="10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BE8839E-4B3C-DFC3-5CD1-0FBA3DD727A1}"/>
              </a:ext>
            </a:extLst>
          </p:cNvPr>
          <p:cNvSpPr txBox="1"/>
          <p:nvPr/>
        </p:nvSpPr>
        <p:spPr>
          <a:xfrm>
            <a:off x="5871413" y="206941"/>
            <a:ext cx="3713746" cy="59708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1200" dirty="0">
                <a:latin typeface="Arial" panose="020B0604020202020204" pitchFamily="34" charset="0"/>
                <a:cs typeface="Arial" panose="020B0604020202020204" pitchFamily="34" charset="0"/>
              </a:rPr>
              <a:t>  Y el mozo contestó:</a:t>
            </a:r>
          </a:p>
          <a:p>
            <a:pPr algn="just"/>
            <a:r>
              <a:rPr lang="es-ES" sz="1200" dirty="0">
                <a:latin typeface="Arial" panose="020B0604020202020204" pitchFamily="34" charset="0"/>
                <a:cs typeface="Arial" panose="020B0604020202020204" pitchFamily="34" charset="0"/>
              </a:rPr>
              <a:t>-Aunque en ello me vaya la vida, no permitiré que nadie se adueñe de lo que pertenece a mis patrones.</a:t>
            </a:r>
          </a:p>
          <a:p>
            <a:pPr algn="just"/>
            <a:r>
              <a:rPr lang="es-ES" sz="1200" dirty="0">
                <a:latin typeface="Arial" panose="020B0604020202020204" pitchFamily="34" charset="0"/>
                <a:cs typeface="Arial" panose="020B0604020202020204" pitchFamily="34" charset="0"/>
              </a:rPr>
              <a:t>   Apenas hubo  pronunciado estas palabras clavó la picana a sus bueyes y emprendió su marcha rumbo al norte, siempre en dirección hacia los Andes, resuelto a atravesar por allí la cordillera.</a:t>
            </a:r>
          </a:p>
          <a:p>
            <a:pPr algn="just"/>
            <a:r>
              <a:rPr lang="es-ES" sz="1200" dirty="0">
                <a:latin typeface="Arial" panose="020B0604020202020204" pitchFamily="34" charset="0"/>
                <a:cs typeface="Arial" panose="020B0604020202020204" pitchFamily="34" charset="0"/>
              </a:rPr>
              <a:t>   Había llegado a las inmediaciones de la Laguna de </a:t>
            </a:r>
            <a:r>
              <a:rPr lang="es-ES" sz="1200" dirty="0" err="1">
                <a:latin typeface="Arial" panose="020B0604020202020204" pitchFamily="34" charset="0"/>
                <a:cs typeface="Arial" panose="020B0604020202020204" pitchFamily="34" charset="0"/>
              </a:rPr>
              <a:t>Aculeo</a:t>
            </a:r>
            <a:r>
              <a:rPr lang="es-ES" sz="1200" dirty="0">
                <a:latin typeface="Arial" panose="020B0604020202020204" pitchFamily="34" charset="0"/>
                <a:cs typeface="Arial" panose="020B0604020202020204" pitchFamily="34" charset="0"/>
              </a:rPr>
              <a:t>, no muy distante de Santiago, cuando divisó a cierta distancia a algunos españoles armados que lo perseguían, pues se acercaban al galope. Entonces el mozo se dijo para sí:</a:t>
            </a:r>
          </a:p>
          <a:p>
            <a:pPr algn="just"/>
            <a:r>
              <a:rPr lang="es-ES" sz="1200" dirty="0">
                <a:latin typeface="Arial" panose="020B0604020202020204" pitchFamily="34" charset="0"/>
                <a:cs typeface="Arial" panose="020B0604020202020204" pitchFamily="34" charset="0"/>
              </a:rPr>
              <a:t>-Si echo mano a mi puñal, capaz sería de matar a dos  o tres de ellos; pero  ¿qué ganaría con esto? Al final me matarían a mí y se repartirían los tesoros que mis patrones me han confiado.</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Tampoco quiero huir. Lo mejor será que me sepulte en el lago con carreta y todo.</a:t>
            </a:r>
          </a:p>
          <a:p>
            <a:pPr algn="just"/>
            <a:r>
              <a:rPr lang="es-ES" sz="1200" dirty="0">
                <a:latin typeface="Arial" panose="020B0604020202020204" pitchFamily="34" charset="0"/>
                <a:cs typeface="Arial" panose="020B0604020202020204" pitchFamily="34" charset="0"/>
              </a:rPr>
              <a:t>   Resuelto a realizar sus propósitos, apuró sus bueyes con nerviosos gritos y fieros </a:t>
            </a:r>
            <a:r>
              <a:rPr lang="es-ES" sz="1200" dirty="0" err="1">
                <a:latin typeface="Arial" panose="020B0604020202020204" pitchFamily="34" charset="0"/>
                <a:cs typeface="Arial" panose="020B0604020202020204" pitchFamily="34" charset="0"/>
              </a:rPr>
              <a:t>picanazos</a:t>
            </a:r>
            <a:r>
              <a:rPr lang="es-ES" sz="1200" dirty="0">
                <a:latin typeface="Arial" panose="020B0604020202020204" pitchFamily="34" charset="0"/>
                <a:cs typeface="Arial" panose="020B0604020202020204" pitchFamily="34" charset="0"/>
              </a:rPr>
              <a:t>, hasta que llegó a la orilla de la laguna y, sin vacilaciones, avanzó laguna adentro, guiando siempre su carreta. Tan grande era el peso del oro que conducía. Que todo se hundió profundamente en el fango y desapareció para siempre.</a:t>
            </a:r>
          </a:p>
          <a:p>
            <a:pPr algn="just"/>
            <a:r>
              <a:rPr lang="es-ES" sz="1200" dirty="0">
                <a:latin typeface="Arial" panose="020B0604020202020204" pitchFamily="34" charset="0"/>
                <a:cs typeface="Arial" panose="020B0604020202020204" pitchFamily="34" charset="0"/>
              </a:rPr>
              <a:t>   Y desde que esto ocurrió, cada vez que alguien se acerca de noche a esta laguna, siente los gritos del mozo azuzando a su yunta, gritos que provienen de las profundidades de las aguas…</a:t>
            </a:r>
          </a:p>
          <a:p>
            <a:endParaRPr lang="es-E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88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102689-4DC0-E5D0-A1BD-72BFE40FA6F7}"/>
              </a:ext>
            </a:extLst>
          </p:cNvPr>
          <p:cNvSpPr txBox="1"/>
          <p:nvPr/>
        </p:nvSpPr>
        <p:spPr>
          <a:xfrm>
            <a:off x="6015791" y="643163"/>
            <a:ext cx="3713746" cy="261610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ES" sz="10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c)</a:t>
            </a:r>
            <a:r>
              <a:rPr lang="es-ES" sz="1200" dirty="0">
                <a:latin typeface="Arial" panose="020B0604020202020204" pitchFamily="34" charset="0"/>
                <a:cs typeface="Arial" panose="020B0604020202020204" pitchFamily="34" charset="0"/>
              </a:rPr>
              <a:t> Este mozo carretero fue obligado a trabajar un día Viernes Santo. Dios- desde lo alto- castigó con su celeste furia el </a:t>
            </a:r>
            <a:r>
              <a:rPr lang="es-ES" sz="1200" dirty="0" err="1">
                <a:latin typeface="Arial" panose="020B0604020202020204" pitchFamily="34" charset="0"/>
                <a:cs typeface="Arial" panose="020B0604020202020204" pitchFamily="34" charset="0"/>
              </a:rPr>
              <a:t>deso</a:t>
            </a:r>
            <a:r>
              <a:rPr lang="es-ES" sz="1200" dirty="0">
                <a:latin typeface="Arial" panose="020B0604020202020204" pitchFamily="34" charset="0"/>
                <a:cs typeface="Arial" panose="020B0604020202020204" pitchFamily="34" charset="0"/>
              </a:rPr>
              <a:t> humano de quebrantar sus leyes en el gañán paciente. Y se dice que al morir la tarde, en los Viernes Santos, se oye subir desde el fondo quieto de las aguas la voz quebrada del malogrado carretero y deslizarse en el continuado vaivén de su oleaje.</a:t>
            </a:r>
          </a:p>
          <a:p>
            <a:pPr algn="just"/>
            <a:endParaRPr lang="es-ES" sz="1200" dirty="0">
              <a:latin typeface="Arial" panose="020B0604020202020204" pitchFamily="34" charset="0"/>
              <a:cs typeface="Arial" panose="020B0604020202020204" pitchFamily="34" charset="0"/>
            </a:endParaRPr>
          </a:p>
          <a:p>
            <a:pPr algn="just"/>
            <a:endParaRPr lang="es-ES" sz="1200" dirty="0">
              <a:latin typeface="Arial" panose="020B0604020202020204" pitchFamily="34" charset="0"/>
              <a:cs typeface="Arial" panose="020B0604020202020204" pitchFamily="34" charset="0"/>
            </a:endParaRP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Fin</a:t>
            </a:r>
          </a:p>
          <a:p>
            <a:endParaRPr lang="es-ES" sz="1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6ED4863-AB24-3196-BBC1-498E04DAF669}"/>
              </a:ext>
            </a:extLst>
          </p:cNvPr>
          <p:cNvSpPr txBox="1"/>
          <p:nvPr/>
        </p:nvSpPr>
        <p:spPr>
          <a:xfrm>
            <a:off x="1171075" y="803584"/>
            <a:ext cx="3777916" cy="48936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1200" dirty="0">
                <a:latin typeface="Arial" panose="020B0604020202020204" pitchFamily="34" charset="0"/>
                <a:cs typeface="Arial" panose="020B0604020202020204" pitchFamily="34" charset="0"/>
              </a:rPr>
              <a:t>b) Por todos los caminos alentaba el deseo de transponer los Andes, huyendo del afán de los españoles de revivir una conquista.</a:t>
            </a:r>
          </a:p>
          <a:p>
            <a:pPr algn="just"/>
            <a:r>
              <a:rPr lang="es-ES" sz="1200" dirty="0">
                <a:latin typeface="Arial" panose="020B0604020202020204" pitchFamily="34" charset="0"/>
                <a:cs typeface="Arial" panose="020B0604020202020204" pitchFamily="34" charset="0"/>
              </a:rPr>
              <a:t>    Pero no sólo las vidas precisan salvación, sino también los bienes. La fina vajilla de plata trabajada por orfebres, el jarrón aporcelanado de la china, las cajas fuertes de caudales, todo fue dispuesto para se trasladado a tierras mendocinas y bonaerenses.</a:t>
            </a:r>
          </a:p>
          <a:p>
            <a:pPr algn="just"/>
            <a:r>
              <a:rPr lang="es-ES" sz="1200" dirty="0">
                <a:latin typeface="Arial" panose="020B0604020202020204" pitchFamily="34" charset="0"/>
                <a:cs typeface="Arial" panose="020B0604020202020204" pitchFamily="34" charset="0"/>
              </a:rPr>
              <a:t>   El único vehículo cargador en ese entonces era la clásica carreta campesina, y a ella encomendaron sus riquezas los ricos hacendados rancagüinos. Con el paso indolente de yuntas resignadas, cruzó la carreta los caminos vecinales, bajo la mirada alerta y la picana pronta del joven carretero, cuidador improvisado de una fortuna sobre ruedas rechinantes. La vuelta de un camino le golpeó en el pecho con la presencia de realistas, y en su afán de custodiar los intereses patronales prefirió la ruta de laguna adentro, en apresurado andar de bueyes, sin preocuparse del declive letal del fango sumergido bajo el rizado espejo e las aguas.</a:t>
            </a:r>
          </a:p>
          <a:p>
            <a:pPr algn="just"/>
            <a:r>
              <a:rPr lang="es-ES" sz="1200" dirty="0">
                <a:latin typeface="Arial" panose="020B0604020202020204" pitchFamily="34" charset="0"/>
                <a:cs typeface="Arial" panose="020B0604020202020204" pitchFamily="34" charset="0"/>
              </a:rPr>
              <a:t>   La gente  del lugar, al cruzar los caminos que orillan la laguna, bajo el manto tupido de la noche, oyen  el grito azuzador el joven carretero elevándose desde la ciénaga profunda de sus aguas, como un lamento triste a una muerte entregada por confianza.</a:t>
            </a:r>
          </a:p>
        </p:txBody>
      </p:sp>
    </p:spTree>
    <p:extLst>
      <p:ext uri="{BB962C8B-B14F-4D97-AF65-F5344CB8AC3E}">
        <p14:creationId xmlns:p14="http://schemas.microsoft.com/office/powerpoint/2010/main" val="239333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E2CA08-1175-95A2-97B1-5C3DBB03EFC9}"/>
              </a:ext>
            </a:extLst>
          </p:cNvPr>
          <p:cNvSpPr/>
          <p:nvPr/>
        </p:nvSpPr>
        <p:spPr>
          <a:xfrm>
            <a:off x="6424864" y="330373"/>
            <a:ext cx="4514850" cy="60258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 name="Rectángulo 2">
            <a:extLst>
              <a:ext uri="{FF2B5EF4-FFF2-40B4-BE49-F238E27FC236}">
                <a16:creationId xmlns:a16="http://schemas.microsoft.com/office/drawing/2014/main" id="{0D2DE955-5822-2BA4-B603-CA99AE3B87A3}"/>
              </a:ext>
            </a:extLst>
          </p:cNvPr>
          <p:cNvSpPr/>
          <p:nvPr/>
        </p:nvSpPr>
        <p:spPr>
          <a:xfrm>
            <a:off x="713874" y="310829"/>
            <a:ext cx="4514850" cy="60258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7" name="Imagen 6">
            <a:extLst>
              <a:ext uri="{FF2B5EF4-FFF2-40B4-BE49-F238E27FC236}">
                <a16:creationId xmlns:a16="http://schemas.microsoft.com/office/drawing/2014/main" id="{349667C9-6BB0-4BF1-E4A3-065D5B60CDE0}"/>
              </a:ext>
            </a:extLst>
          </p:cNvPr>
          <p:cNvPicPr>
            <a:picLocks noChangeAspect="1"/>
          </p:cNvPicPr>
          <p:nvPr/>
        </p:nvPicPr>
        <p:blipFill>
          <a:blip r:embed="rId2"/>
          <a:srcRect l="32501" t="33848" r="32812" b="26018"/>
          <a:stretch>
            <a:fillRect/>
          </a:stretch>
        </p:blipFill>
        <p:spPr>
          <a:xfrm>
            <a:off x="581025" y="587828"/>
            <a:ext cx="4581652" cy="2993571"/>
          </a:xfrm>
          <a:prstGeom prst="rect">
            <a:avLst/>
          </a:prstGeom>
        </p:spPr>
      </p:pic>
      <p:pic>
        <p:nvPicPr>
          <p:cNvPr id="9" name="Imagen 8">
            <a:extLst>
              <a:ext uri="{FF2B5EF4-FFF2-40B4-BE49-F238E27FC236}">
                <a16:creationId xmlns:a16="http://schemas.microsoft.com/office/drawing/2014/main" id="{C00CA363-F43A-6F73-9E86-1312C2AEC9B4}"/>
              </a:ext>
            </a:extLst>
          </p:cNvPr>
          <p:cNvPicPr>
            <a:picLocks noChangeAspect="1"/>
          </p:cNvPicPr>
          <p:nvPr/>
        </p:nvPicPr>
        <p:blipFill>
          <a:blip r:embed="rId3"/>
          <a:srcRect l="31875" t="20640" r="32500" b="41078"/>
          <a:stretch>
            <a:fillRect/>
          </a:stretch>
        </p:blipFill>
        <p:spPr>
          <a:xfrm>
            <a:off x="581025" y="3343275"/>
            <a:ext cx="4581652" cy="2847975"/>
          </a:xfrm>
          <a:prstGeom prst="rect">
            <a:avLst/>
          </a:prstGeom>
        </p:spPr>
      </p:pic>
      <p:pic>
        <p:nvPicPr>
          <p:cNvPr id="11" name="Imagen 10">
            <a:extLst>
              <a:ext uri="{FF2B5EF4-FFF2-40B4-BE49-F238E27FC236}">
                <a16:creationId xmlns:a16="http://schemas.microsoft.com/office/drawing/2014/main" id="{EB595B5C-CE69-F38C-9A7D-F551DBAE5944}"/>
              </a:ext>
            </a:extLst>
          </p:cNvPr>
          <p:cNvPicPr>
            <a:picLocks noChangeAspect="1"/>
          </p:cNvPicPr>
          <p:nvPr/>
        </p:nvPicPr>
        <p:blipFill>
          <a:blip r:embed="rId4"/>
          <a:srcRect l="31797" t="15698" r="33125" b="41215"/>
          <a:stretch>
            <a:fillRect/>
          </a:stretch>
        </p:blipFill>
        <p:spPr>
          <a:xfrm>
            <a:off x="6200775" y="723900"/>
            <a:ext cx="4400678" cy="3448050"/>
          </a:xfrm>
          <a:prstGeom prst="rect">
            <a:avLst/>
          </a:prstGeom>
        </p:spPr>
      </p:pic>
      <p:pic>
        <p:nvPicPr>
          <p:cNvPr id="12" name="Imagen 11">
            <a:extLst>
              <a:ext uri="{FF2B5EF4-FFF2-40B4-BE49-F238E27FC236}">
                <a16:creationId xmlns:a16="http://schemas.microsoft.com/office/drawing/2014/main" id="{7033149E-A68B-A101-7884-CB416902DD09}"/>
              </a:ext>
            </a:extLst>
          </p:cNvPr>
          <p:cNvPicPr>
            <a:picLocks noChangeAspect="1"/>
          </p:cNvPicPr>
          <p:nvPr/>
        </p:nvPicPr>
        <p:blipFill>
          <a:blip r:embed="rId4"/>
          <a:srcRect l="31797" t="73416" r="33125" b="8866"/>
          <a:stretch>
            <a:fillRect/>
          </a:stretch>
        </p:blipFill>
        <p:spPr>
          <a:xfrm>
            <a:off x="6200775" y="4105275"/>
            <a:ext cx="4514850" cy="1457325"/>
          </a:xfrm>
          <a:prstGeom prst="rect">
            <a:avLst/>
          </a:prstGeom>
        </p:spPr>
      </p:pic>
      <p:sp>
        <p:nvSpPr>
          <p:cNvPr id="2" name="CuadroTexto 1">
            <a:extLst>
              <a:ext uri="{FF2B5EF4-FFF2-40B4-BE49-F238E27FC236}">
                <a16:creationId xmlns:a16="http://schemas.microsoft.com/office/drawing/2014/main" id="{F084001C-937E-168D-6C49-2F69DF7D4DBD}"/>
              </a:ext>
            </a:extLst>
          </p:cNvPr>
          <p:cNvSpPr txBox="1"/>
          <p:nvPr/>
        </p:nvSpPr>
        <p:spPr>
          <a:xfrm>
            <a:off x="970548" y="310829"/>
            <a:ext cx="2400016" cy="276999"/>
          </a:xfrm>
          <a:prstGeom prst="rect">
            <a:avLst/>
          </a:prstGeom>
          <a:noFill/>
        </p:spPr>
        <p:txBody>
          <a:bodyPr wrap="none" rtlCol="0">
            <a:spAutoFit/>
          </a:bodyPr>
          <a:lstStyle/>
          <a:p>
            <a:r>
              <a:rPr lang="es-ES" sz="1200" u="sng" dirty="0">
                <a:latin typeface="Arial" panose="020B0604020202020204" pitchFamily="34" charset="0"/>
                <a:cs typeface="Arial" panose="020B0604020202020204" pitchFamily="34" charset="0"/>
              </a:rPr>
              <a:t>La aventura de Robinson </a:t>
            </a:r>
            <a:r>
              <a:rPr lang="es-ES" sz="1200" u="sng" dirty="0" err="1">
                <a:latin typeface="Arial" panose="020B0604020202020204" pitchFamily="34" charset="0"/>
                <a:cs typeface="Arial" panose="020B0604020202020204" pitchFamily="34" charset="0"/>
              </a:rPr>
              <a:t>crusoe</a:t>
            </a:r>
            <a:endParaRPr lang="es-ES" sz="1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04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437C4E4-E391-3899-7C0D-ABB735C2A780}"/>
              </a:ext>
            </a:extLst>
          </p:cNvPr>
          <p:cNvSpPr/>
          <p:nvPr/>
        </p:nvSpPr>
        <p:spPr>
          <a:xfrm>
            <a:off x="419960" y="299650"/>
            <a:ext cx="4514850" cy="55623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4" name="Imagen 3">
            <a:extLst>
              <a:ext uri="{FF2B5EF4-FFF2-40B4-BE49-F238E27FC236}">
                <a16:creationId xmlns:a16="http://schemas.microsoft.com/office/drawing/2014/main" id="{9633991D-7FFE-4CF8-6F7F-9A25CEBA8986}"/>
              </a:ext>
            </a:extLst>
          </p:cNvPr>
          <p:cNvPicPr>
            <a:picLocks noChangeAspect="1"/>
          </p:cNvPicPr>
          <p:nvPr/>
        </p:nvPicPr>
        <p:blipFill>
          <a:blip r:embed="rId2"/>
          <a:srcRect l="33125" t="19185" r="33594" b="17878"/>
          <a:stretch>
            <a:fillRect/>
          </a:stretch>
        </p:blipFill>
        <p:spPr>
          <a:xfrm>
            <a:off x="419960" y="688413"/>
            <a:ext cx="4479346" cy="5248275"/>
          </a:xfrm>
          <a:prstGeom prst="rect">
            <a:avLst/>
          </a:prstGeom>
        </p:spPr>
      </p:pic>
      <p:sp>
        <p:nvSpPr>
          <p:cNvPr id="2" name="CuadroTexto 1">
            <a:extLst>
              <a:ext uri="{FF2B5EF4-FFF2-40B4-BE49-F238E27FC236}">
                <a16:creationId xmlns:a16="http://schemas.microsoft.com/office/drawing/2014/main" id="{272ED489-BB53-B181-1CBB-D9DB355903D2}"/>
              </a:ext>
            </a:extLst>
          </p:cNvPr>
          <p:cNvSpPr txBox="1"/>
          <p:nvPr/>
        </p:nvSpPr>
        <p:spPr>
          <a:xfrm>
            <a:off x="6978316" y="761999"/>
            <a:ext cx="287360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b="1" i="1" dirty="0"/>
              <a:t>Toponimia de Isla de Pascua</a:t>
            </a:r>
          </a:p>
        </p:txBody>
      </p:sp>
      <p:sp>
        <p:nvSpPr>
          <p:cNvPr id="5" name="CuadroTexto 4">
            <a:extLst>
              <a:ext uri="{FF2B5EF4-FFF2-40B4-BE49-F238E27FC236}">
                <a16:creationId xmlns:a16="http://schemas.microsoft.com/office/drawing/2014/main" id="{79EF0E03-8D43-E024-4A5D-2CA67FAC0428}"/>
              </a:ext>
            </a:extLst>
          </p:cNvPr>
          <p:cNvSpPr txBox="1"/>
          <p:nvPr/>
        </p:nvSpPr>
        <p:spPr>
          <a:xfrm>
            <a:off x="6649453" y="1419726"/>
            <a:ext cx="3996776" cy="43396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1200" i="1" dirty="0">
                <a:latin typeface="Arial" panose="020B0604020202020204" pitchFamily="34" charset="0"/>
                <a:cs typeface="Arial" panose="020B0604020202020204" pitchFamily="34" charset="0"/>
              </a:rPr>
              <a:t>Isla de Pascua. </a:t>
            </a:r>
            <a:r>
              <a:rPr lang="es-ES" sz="1200" dirty="0">
                <a:latin typeface="Arial" panose="020B0604020202020204" pitchFamily="34" charset="0"/>
                <a:cs typeface="Arial" panose="020B0604020202020204" pitchFamily="34" charset="0"/>
              </a:rPr>
              <a:t>Pascua de Resurrección, es el nombre</a:t>
            </a:r>
          </a:p>
          <a:p>
            <a:pPr algn="just"/>
            <a:r>
              <a:rPr lang="es-ES" sz="1200" dirty="0">
                <a:latin typeface="Arial" panose="020B0604020202020204" pitchFamily="34" charset="0"/>
                <a:cs typeface="Arial" panose="020B0604020202020204" pitchFamily="34" charset="0"/>
              </a:rPr>
              <a:t>que le asigna su descubridor accidental el almirante Jacob </a:t>
            </a:r>
            <a:r>
              <a:rPr lang="es-ES" sz="1200" dirty="0" err="1">
                <a:latin typeface="Arial" panose="020B0604020202020204" pitchFamily="34" charset="0"/>
                <a:cs typeface="Arial" panose="020B0604020202020204" pitchFamily="34" charset="0"/>
              </a:rPr>
              <a:t>Roggeveen</a:t>
            </a:r>
            <a:r>
              <a:rPr lang="es-ES" sz="1200" dirty="0">
                <a:latin typeface="Arial" panose="020B0604020202020204" pitchFamily="34" charset="0"/>
                <a:cs typeface="Arial" panose="020B0604020202020204" pitchFamily="34" charset="0"/>
              </a:rPr>
              <a:t> (1659-1729), en 1722, por haber sido descubierta ese día. En lengua polinésica se llama Isla de Pascua, Isla Grande, Meta </a:t>
            </a:r>
            <a:r>
              <a:rPr lang="es-ES" sz="1200" dirty="0" err="1">
                <a:latin typeface="Arial" panose="020B0604020202020204" pitchFamily="34" charset="0"/>
                <a:cs typeface="Arial" panose="020B0604020202020204" pitchFamily="34" charset="0"/>
              </a:rPr>
              <a:t>Kiterango</a:t>
            </a:r>
            <a:r>
              <a:rPr lang="es-ES" sz="1200" dirty="0">
                <a:latin typeface="Arial" panose="020B0604020202020204" pitchFamily="34" charset="0"/>
                <a:cs typeface="Arial" panose="020B0604020202020204" pitchFamily="34" charset="0"/>
              </a:rPr>
              <a:t>, Ojos que </a:t>
            </a:r>
            <a:r>
              <a:rPr lang="es-ES" sz="1200" dirty="0" err="1">
                <a:latin typeface="Arial" panose="020B0604020202020204" pitchFamily="34" charset="0"/>
                <a:cs typeface="Arial" panose="020B0604020202020204" pitchFamily="34" charset="0"/>
              </a:rPr>
              <a:t>miranal</a:t>
            </a:r>
            <a:r>
              <a:rPr lang="es-ES" sz="1200" dirty="0">
                <a:latin typeface="Arial" panose="020B0604020202020204" pitchFamily="34" charset="0"/>
                <a:cs typeface="Arial" panose="020B0604020202020204" pitchFamily="34" charset="0"/>
              </a:rPr>
              <a:t> Cielo; y </a:t>
            </a:r>
            <a:r>
              <a:rPr lang="es-ES" sz="1200" dirty="0" err="1">
                <a:latin typeface="Arial" panose="020B0604020202020204" pitchFamily="34" charset="0"/>
                <a:cs typeface="Arial" panose="020B0604020202020204" pitchFamily="34" charset="0"/>
              </a:rPr>
              <a:t>Tepitotenua</a:t>
            </a:r>
            <a:r>
              <a:rPr lang="es-ES" sz="1200" dirty="0">
                <a:latin typeface="Arial" panose="020B0604020202020204" pitchFamily="34" charset="0"/>
                <a:cs typeface="Arial" panose="020B0604020202020204" pitchFamily="34" charset="0"/>
              </a:rPr>
              <a:t>, Ombligo o Centro de la Tierra.</a:t>
            </a:r>
          </a:p>
          <a:p>
            <a:pPr algn="just"/>
            <a:r>
              <a:rPr lang="es-ES" sz="1200" dirty="0">
                <a:latin typeface="Arial" panose="020B0604020202020204" pitchFamily="34" charset="0"/>
                <a:cs typeface="Arial" panose="020B0604020202020204" pitchFamily="34" charset="0"/>
              </a:rPr>
              <a:t>   El 9 de Septiembre de 1888, en nombre del gobierno de Chile, el </a:t>
            </a:r>
            <a:r>
              <a:rPr lang="es-ES" sz="1200" dirty="0" err="1">
                <a:latin typeface="Arial" panose="020B0604020202020204" pitchFamily="34" charset="0"/>
                <a:cs typeface="Arial" panose="020B0604020202020204" pitchFamily="34" charset="0"/>
              </a:rPr>
              <a:t>capitánde</a:t>
            </a:r>
            <a:r>
              <a:rPr lang="es-ES" sz="1200" dirty="0">
                <a:latin typeface="Arial" panose="020B0604020202020204" pitchFamily="34" charset="0"/>
                <a:cs typeface="Arial" panose="020B0604020202020204" pitchFamily="34" charset="0"/>
              </a:rPr>
              <a:t> Corbeta Policarpo Toro Hurtado, iza solemnemente la bandera Chile en la Isla de Pascua y toma posesión de ella con la </a:t>
            </a:r>
            <a:r>
              <a:rPr lang="es-ES" sz="1200" dirty="0" err="1">
                <a:latin typeface="Arial" panose="020B0604020202020204" pitchFamily="34" charset="0"/>
                <a:cs typeface="Arial" panose="020B0604020202020204" pitchFamily="34" charset="0"/>
              </a:rPr>
              <a:t>antusiasta</a:t>
            </a:r>
            <a:r>
              <a:rPr lang="es-ES" sz="1200" dirty="0">
                <a:latin typeface="Arial" panose="020B0604020202020204" pitchFamily="34" charset="0"/>
                <a:cs typeface="Arial" panose="020B0604020202020204" pitchFamily="34" charset="0"/>
              </a:rPr>
              <a:t> aceptación de los nativos de Isla de Pascua.</a:t>
            </a:r>
          </a:p>
          <a:p>
            <a:pPr algn="just"/>
            <a:r>
              <a:rPr lang="es-ES" sz="1200" dirty="0">
                <a:latin typeface="Arial" panose="020B0604020202020204" pitchFamily="34" charset="0"/>
                <a:cs typeface="Arial" panose="020B0604020202020204" pitchFamily="34" charset="0"/>
              </a:rPr>
              <a:t>   Pertenece a la provincia de Valparaíso y tiene como dimensión 17.500 hectáreas. Está situada en la mitad del Pacífico Sur. En la </a:t>
            </a:r>
            <a:r>
              <a:rPr lang="es-ES" sz="1200" dirty="0" err="1">
                <a:latin typeface="Arial" panose="020B0604020202020204" pitchFamily="34" charset="0"/>
                <a:cs typeface="Arial" panose="020B0604020202020204" pitchFamily="34" charset="0"/>
              </a:rPr>
              <a:t>mimisma</a:t>
            </a:r>
            <a:r>
              <a:rPr lang="es-ES" sz="1200" dirty="0">
                <a:latin typeface="Arial" panose="020B0604020202020204" pitchFamily="34" charset="0"/>
                <a:cs typeface="Arial" panose="020B0604020202020204" pitchFamily="34" charset="0"/>
              </a:rPr>
              <a:t> latitud del puerto de Caldera. A  2.040 millas de Valparaíso, a 2.300 de Tahití , a 3.600 de Nueva Zelandia, y a 4.800 de Australia.</a:t>
            </a:r>
          </a:p>
          <a:p>
            <a:pPr algn="just"/>
            <a:r>
              <a:rPr lang="es-ES" sz="1200" dirty="0">
                <a:latin typeface="Arial" panose="020B0604020202020204" pitchFamily="34" charset="0"/>
                <a:cs typeface="Arial" panose="020B0604020202020204" pitchFamily="34" charset="0"/>
              </a:rPr>
              <a:t>   De las islas de Oceanía es la más conocida, la más comentada y sobre la que existe mayor bibliografía. Es uno de los sitios más interesantes de Chile por la inmensidad de sus misterios, por su pasado geológico e histórico, por sus restos arqueológicos y por sus leyendas, tradiciones y costumbres.</a:t>
            </a:r>
          </a:p>
        </p:txBody>
      </p:sp>
      <p:pic>
        <p:nvPicPr>
          <p:cNvPr id="7" name="Imagen 6">
            <a:extLst>
              <a:ext uri="{FF2B5EF4-FFF2-40B4-BE49-F238E27FC236}">
                <a16:creationId xmlns:a16="http://schemas.microsoft.com/office/drawing/2014/main" id="{06880429-6D0C-2885-37D3-D4CF0A640BD6}"/>
              </a:ext>
            </a:extLst>
          </p:cNvPr>
          <p:cNvPicPr>
            <a:picLocks noChangeAspect="1"/>
          </p:cNvPicPr>
          <p:nvPr/>
        </p:nvPicPr>
        <p:blipFill>
          <a:blip r:embed="rId3">
            <a:extLst>
              <a:ext uri="{28A0092B-C50C-407E-A947-70E740481C1C}">
                <a14:useLocalDpi xmlns:a14="http://schemas.microsoft.com/office/drawing/2010/main" val="0"/>
              </a:ext>
            </a:extLst>
          </a:blip>
          <a:srcRect l="5850" t="50000"/>
          <a:stretch>
            <a:fillRect/>
          </a:stretch>
        </p:blipFill>
        <p:spPr>
          <a:xfrm>
            <a:off x="6096000" y="1419726"/>
            <a:ext cx="4844143" cy="4442231"/>
          </a:xfrm>
          <a:prstGeom prst="rect">
            <a:avLst/>
          </a:prstGeom>
        </p:spPr>
      </p:pic>
      <p:sp>
        <p:nvSpPr>
          <p:cNvPr id="8" name="CuadroTexto 7">
            <a:extLst>
              <a:ext uri="{FF2B5EF4-FFF2-40B4-BE49-F238E27FC236}">
                <a16:creationId xmlns:a16="http://schemas.microsoft.com/office/drawing/2014/main" id="{C26AFBBB-E978-4AEE-FE1B-0C62E6C54BD5}"/>
              </a:ext>
            </a:extLst>
          </p:cNvPr>
          <p:cNvSpPr txBox="1"/>
          <p:nvPr/>
        </p:nvSpPr>
        <p:spPr>
          <a:xfrm>
            <a:off x="2057400" y="6106886"/>
            <a:ext cx="429926" cy="369332"/>
          </a:xfrm>
          <a:prstGeom prst="rect">
            <a:avLst/>
          </a:prstGeom>
          <a:noFill/>
        </p:spPr>
        <p:txBody>
          <a:bodyPr wrap="none" rtlCol="0">
            <a:spAutoFit/>
          </a:bodyPr>
          <a:lstStyle/>
          <a:p>
            <a:r>
              <a:rPr lang="es-ES" dirty="0"/>
              <a:t>fin</a:t>
            </a:r>
          </a:p>
        </p:txBody>
      </p:sp>
    </p:spTree>
    <p:extLst>
      <p:ext uri="{BB962C8B-B14F-4D97-AF65-F5344CB8AC3E}">
        <p14:creationId xmlns:p14="http://schemas.microsoft.com/office/powerpoint/2010/main" val="22294330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1137</Words>
  <Application>Microsoft Office PowerPoint</Application>
  <PresentationFormat>Panorámica</PresentationFormat>
  <Paragraphs>51</Paragraphs>
  <Slides>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USUARIO06-2024</dc:creator>
  <cp:lastModifiedBy>USUARIO06-2024</cp:lastModifiedBy>
  <cp:revision>13</cp:revision>
  <cp:lastPrinted>2025-08-27T14:48:21Z</cp:lastPrinted>
  <dcterms:created xsi:type="dcterms:W3CDTF">2025-08-25T15:15:33Z</dcterms:created>
  <dcterms:modified xsi:type="dcterms:W3CDTF">2025-08-27T16:21:29Z</dcterms:modified>
</cp:coreProperties>
</file>